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6" r:id="rId2"/>
    <p:sldId id="355" r:id="rId3"/>
    <p:sldId id="337" r:id="rId4"/>
    <p:sldId id="257" r:id="rId5"/>
    <p:sldId id="265" r:id="rId6"/>
    <p:sldId id="279" r:id="rId7"/>
    <p:sldId id="277" r:id="rId8"/>
    <p:sldId id="460" r:id="rId9"/>
    <p:sldId id="258" r:id="rId10"/>
    <p:sldId id="281" r:id="rId11"/>
    <p:sldId id="462" r:id="rId12"/>
    <p:sldId id="356" r:id="rId13"/>
    <p:sldId id="259" r:id="rId14"/>
    <p:sldId id="260" r:id="rId15"/>
    <p:sldId id="471" r:id="rId16"/>
    <p:sldId id="366" r:id="rId17"/>
    <p:sldId id="367" r:id="rId18"/>
    <p:sldId id="357" r:id="rId19"/>
    <p:sldId id="292" r:id="rId20"/>
    <p:sldId id="264" r:id="rId21"/>
    <p:sldId id="358" r:id="rId22"/>
    <p:sldId id="303" r:id="rId23"/>
    <p:sldId id="449" r:id="rId24"/>
    <p:sldId id="311" r:id="rId25"/>
    <p:sldId id="359" r:id="rId26"/>
    <p:sldId id="293" r:id="rId27"/>
    <p:sldId id="324" r:id="rId28"/>
    <p:sldId id="348" r:id="rId29"/>
    <p:sldId id="347" r:id="rId30"/>
    <p:sldId id="452" r:id="rId31"/>
    <p:sldId id="453" r:id="rId32"/>
    <p:sldId id="288" r:id="rId33"/>
    <p:sldId id="454" r:id="rId34"/>
    <p:sldId id="456" r:id="rId35"/>
    <p:sldId id="457" r:id="rId36"/>
    <p:sldId id="458" r:id="rId37"/>
    <p:sldId id="287" r:id="rId38"/>
    <p:sldId id="290" r:id="rId39"/>
    <p:sldId id="472" r:id="rId40"/>
    <p:sldId id="467" r:id="rId41"/>
    <p:sldId id="304" r:id="rId42"/>
    <p:sldId id="291" r:id="rId43"/>
    <p:sldId id="470" r:id="rId44"/>
    <p:sldId id="469" r:id="rId45"/>
    <p:sldId id="429" r:id="rId46"/>
    <p:sldId id="405" r:id="rId47"/>
    <p:sldId id="360" r:id="rId48"/>
    <p:sldId id="473" r:id="rId49"/>
    <p:sldId id="474" r:id="rId50"/>
    <p:sldId id="475" r:id="rId51"/>
    <p:sldId id="476" r:id="rId52"/>
    <p:sldId id="466" r:id="rId53"/>
    <p:sldId id="468" r:id="rId54"/>
    <p:sldId id="478" r:id="rId55"/>
    <p:sldId id="479" r:id="rId56"/>
    <p:sldId id="485" r:id="rId57"/>
    <p:sldId id="486" r:id="rId58"/>
    <p:sldId id="487" r:id="rId59"/>
    <p:sldId id="488" r:id="rId60"/>
    <p:sldId id="464" r:id="rId61"/>
    <p:sldId id="465" r:id="rId62"/>
    <p:sldId id="477" r:id="rId63"/>
    <p:sldId id="463" r:id="rId64"/>
    <p:sldId id="349" r:id="rId65"/>
    <p:sldId id="483" r:id="rId66"/>
    <p:sldId id="484" r:id="rId67"/>
    <p:sldId id="480" r:id="rId6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8" autoAdjust="0"/>
  </p:normalViewPr>
  <p:slideViewPr>
    <p:cSldViewPr>
      <p:cViewPr>
        <p:scale>
          <a:sx n="150" d="100"/>
          <a:sy n="150" d="100"/>
        </p:scale>
        <p:origin x="-420" y="-1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18-2-2018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12</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32</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41</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42</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46</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55</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67</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Weekendschool-PiAndM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 (material in English only)</a:t>
            </a:r>
          </a:p>
          <a:p>
            <a:pPr lvl="2"/>
            <a:r>
              <a:rPr lang="en-US" dirty="0" smtClean="0"/>
              <a:t>Expert level (material in English only)</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12</a:t>
            </a:fld>
            <a:endParaRPr lang="nl-N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15</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(optional)</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18</a:t>
            </a:fld>
            <a:endParaRPr lang="nl-N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that has already been done, so you can skip the next slide, unless you want to try for yourself.</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20</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21</a:t>
            </a:fld>
            <a:endParaRPr lang="nl-N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dirty="0" smtClean="0"/>
              <a:t>PiAndMoreConfig.scl</a:t>
            </a:r>
          </a:p>
          <a:p>
            <a:r>
              <a:rPr lang="en-US" dirty="0" smtClean="0"/>
              <a:t>Right click the file and choose </a:t>
            </a:r>
            <a:r>
              <a:rPr lang="en-US" dirty="0" err="1" smtClean="0"/>
              <a:t>scratchClient</a:t>
            </a:r>
            <a:r>
              <a:rPr lang="en-US" dirty="0" smtClean="0"/>
              <a:t> </a:t>
            </a:r>
            <a:r>
              <a:rPr lang="en-US" dirty="0" err="1" smtClean="0"/>
              <a:t>Config</a:t>
            </a:r>
            <a:r>
              <a:rPr lang="en-US"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22</a:t>
            </a:fld>
            <a:endParaRPr lang="nl-NL" dirty="0"/>
          </a:p>
        </p:txBody>
      </p:sp>
      <p:pic>
        <p:nvPicPr>
          <p:cNvPr id="1026" name="Picture 2" descr="Y:\PiAndMore10.5\Screenshots\2018-02-05__18-43-1517856199.jpg"/>
          <p:cNvPicPr>
            <a:picLocks noChangeAspect="1" noChangeArrowheads="1"/>
          </p:cNvPicPr>
          <p:nvPr/>
        </p:nvPicPr>
        <p:blipFill>
          <a:blip r:embed="rId3" cstate="print"/>
          <a:srcRect t="2905" r="66187" b="76305"/>
          <a:stretch>
            <a:fillRect/>
          </a:stretch>
        </p:blipFill>
        <p:spPr bwMode="auto">
          <a:xfrm>
            <a:off x="1619672" y="2643758"/>
            <a:ext cx="4872073" cy="1872208"/>
          </a:xfrm>
          <a:prstGeom prst="rect">
            <a:avLst/>
          </a:prstGeom>
          <a:noFill/>
        </p:spPr>
      </p:pic>
      <p:sp>
        <p:nvSpPr>
          <p:cNvPr id="6" name="Rechthoek 5"/>
          <p:cNvSpPr/>
          <p:nvPr/>
        </p:nvSpPr>
        <p:spPr>
          <a:xfrm>
            <a:off x="6228184" y="0"/>
            <a:ext cx="2915816" cy="98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screenshot needed when icon is fixed.</a:t>
            </a:r>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Y:\PiAndMore10.5\Screenshots\2018-01-31__20-12-1517429542.jpg"/>
          <p:cNvPicPr>
            <a:picLocks noChangeAspect="1" noChangeArrowheads="1"/>
          </p:cNvPicPr>
          <p:nvPr/>
        </p:nvPicPr>
        <p:blipFill>
          <a:blip r:embed="rId3" cstate="print"/>
          <a:srcRect/>
          <a:stretch>
            <a:fillRect/>
          </a:stretch>
        </p:blipFill>
        <p:spPr bwMode="auto">
          <a:xfrm>
            <a:off x="251520" y="908365"/>
            <a:ext cx="4536504" cy="3823625"/>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220072" y="987574"/>
            <a:ext cx="3600400"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Blanks or dashes in </a:t>
            </a:r>
            <a:r>
              <a:rPr lang="en-US" dirty="0" err="1" smtClean="0"/>
              <a:t>scratchNames</a:t>
            </a:r>
            <a:endParaRPr lang="en-US" dirty="0" smtClean="0"/>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cxnSp>
        <p:nvCxnSpPr>
          <p:cNvPr id="7" name="Rechte verbindingslijn met pijl 6"/>
          <p:cNvCxnSpPr/>
          <p:nvPr/>
        </p:nvCxnSpPr>
        <p:spPr>
          <a:xfrm flipH="1">
            <a:off x="3635896" y="2427734"/>
            <a:ext cx="1872208" cy="18283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535770"/>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70814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
        <p:nvSpPr>
          <p:cNvPr id="16" name="Rechthoek 15"/>
          <p:cNvSpPr/>
          <p:nvPr/>
        </p:nvSpPr>
        <p:spPr>
          <a:xfrm>
            <a:off x="6732240" y="0"/>
            <a:ext cx="2411760" cy="77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See below. Is check for blanks and dashes actually done?</a:t>
            </a:r>
            <a:endParaRPr lang="nl-N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endParaRPr lang="en-US" i="1" dirty="0" smtClean="0"/>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26</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r>
              <a:rPr lang="en-US" dirty="0" smtClean="0"/>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27</a:t>
            </a:fld>
            <a:endParaRPr lang="nl-N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a:stretch>
            <a:fillRect/>
          </a:stretch>
        </p:blipFill>
        <p:spPr bwMode="auto">
          <a:xfrm>
            <a:off x="701496" y="1108329"/>
            <a:ext cx="3396590"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When you look at this at home …	</a:t>
            </a:r>
            <a:endParaRPr lang="nl-NL" dirty="0"/>
          </a:p>
        </p:txBody>
      </p:sp>
      <p:sp>
        <p:nvSpPr>
          <p:cNvPr id="3" name="Tijdelijke aanduiding voor inhoud 2"/>
          <p:cNvSpPr>
            <a:spLocks noGrp="1"/>
          </p:cNvSpPr>
          <p:nvPr>
            <p:ph idx="1"/>
          </p:nvPr>
        </p:nvSpPr>
        <p:spPr/>
        <p:txBody>
          <a:bodyPr>
            <a:normAutofit/>
          </a:bodyPr>
          <a:lstStyle/>
          <a:p>
            <a:r>
              <a:rPr lang="en-US" dirty="0" smtClean="0"/>
              <a:t>If the presentation is messed up …</a:t>
            </a:r>
          </a:p>
          <a:p>
            <a:pPr lvl="1"/>
            <a:r>
              <a:rPr lang="en-US" dirty="0" smtClean="0"/>
              <a:t>You need the Calibri font on your Raspberry Pi (standard on Windows but not on Raspberry Pi).</a:t>
            </a:r>
          </a:p>
          <a:p>
            <a:pPr lvl="1"/>
            <a:r>
              <a:rPr lang="en-US" dirty="0" smtClean="0"/>
              <a:t>Hence look at the .</a:t>
            </a:r>
            <a:r>
              <a:rPr lang="en-US" dirty="0" err="1" smtClean="0"/>
              <a:t>pdf</a:t>
            </a:r>
            <a:r>
              <a:rPr lang="en-US" dirty="0" smtClean="0"/>
              <a:t> version which does not need the font to be installed.</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8613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30</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31</a:t>
            </a:fld>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1559"/>
              <a:gd name="adj4" fmla="val -61572"/>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B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37</a:t>
            </a:fld>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smtClean="0"/>
              <a:t>PiAndMoreConfig.scl</a:t>
            </a:r>
            <a:r>
              <a:rPr lang="en-US" sz="2000" dirty="0" smtClean="0"/>
              <a:t> on the desktop to start </a:t>
            </a:r>
            <a:r>
              <a:rPr lang="en-US" sz="2000" dirty="0" err="1" smtClean="0"/>
              <a:t>scratchClient</a:t>
            </a:r>
            <a:r>
              <a:rPr lang="en-US" sz="2000" dirty="0" smtClean="0"/>
              <a:t> with the </a:t>
            </a:r>
            <a:r>
              <a:rPr lang="en-US" sz="2000" dirty="0" err="1" smtClean="0"/>
              <a:t>config</a:t>
            </a:r>
            <a:r>
              <a:rPr lang="en-US" sz="2000" dirty="0" smtClean="0"/>
              <a:t> file you have just updated</a:t>
            </a:r>
          </a:p>
          <a:p>
            <a:endParaRPr lang="en-US" sz="2000" dirty="0" smtClean="0"/>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pic>
        <p:nvPicPr>
          <p:cNvPr id="2050" name="Picture 2" descr="Y:\PiAndMore10.5\Screenshots\2018-02-05__20-17-1517861874.jpg"/>
          <p:cNvPicPr>
            <a:picLocks noChangeAspect="1" noChangeArrowheads="1"/>
          </p:cNvPicPr>
          <p:nvPr/>
        </p:nvPicPr>
        <p:blipFill>
          <a:blip r:embed="rId3" cstate="print"/>
          <a:srcRect l="38210" r="41775" b="16628"/>
          <a:stretch>
            <a:fillRect/>
          </a:stretch>
        </p:blipFill>
        <p:spPr bwMode="auto">
          <a:xfrm>
            <a:off x="4499992" y="2139702"/>
            <a:ext cx="792088" cy="72008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3074" name="Picture 2" descr="Y:\PiAndMore10.5\Screenshots\2018-02-05__20-19-1517861946.jpg"/>
          <p:cNvPicPr>
            <a:picLocks noChangeAspect="1" noChangeArrowheads="1"/>
          </p:cNvPicPr>
          <p:nvPr/>
        </p:nvPicPr>
        <p:blipFill>
          <a:blip r:embed="rId2" cstate="print"/>
          <a:srcRect r="68472" b="52970"/>
          <a:stretch>
            <a:fillRect/>
          </a:stretch>
        </p:blipFill>
        <p:spPr bwMode="auto">
          <a:xfrm>
            <a:off x="611560" y="1131590"/>
            <a:ext cx="3384376" cy="315530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923678"/>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Start Scratch 2 and get</a:t>
            </a:r>
            <a:br>
              <a:rPr lang="en-US" dirty="0" smtClean="0"/>
            </a:br>
            <a:r>
              <a:rPr lang="en-US" dirty="0" err="1" smtClean="0"/>
              <a:t>scratchClient</a:t>
            </a:r>
            <a:r>
              <a:rPr lang="en-US" dirty="0" smtClean="0"/>
              <a:t> blocks</a:t>
            </a:r>
            <a:endParaRPr lang="nl-NL" dirty="0"/>
          </a:p>
        </p:txBody>
      </p:sp>
      <p:sp>
        <p:nvSpPr>
          <p:cNvPr id="3" name="Tijdelijke aanduiding voor inhoud 2"/>
          <p:cNvSpPr>
            <a:spLocks noGrp="1"/>
          </p:cNvSpPr>
          <p:nvPr>
            <p:ph idx="1"/>
          </p:nvPr>
        </p:nvSpPr>
        <p:spPr>
          <a:xfrm>
            <a:off x="457200" y="1347613"/>
            <a:ext cx="4402832" cy="3247009"/>
          </a:xfrm>
        </p:spPr>
        <p:txBody>
          <a:bodyPr>
            <a:normAutofit fontScale="85000" lnSpcReduction="20000"/>
          </a:bodyPr>
          <a:lstStyle/>
          <a:p>
            <a:r>
              <a:rPr lang="en-US" dirty="0" smtClean="0"/>
              <a:t>Click on More Blocks</a:t>
            </a:r>
          </a:p>
          <a:p>
            <a:r>
              <a:rPr lang="en-US" dirty="0" err="1" smtClean="0"/>
              <a:t>Clidk</a:t>
            </a:r>
            <a:r>
              <a:rPr lang="en-US" dirty="0" smtClean="0"/>
              <a:t> on Add an Extension</a:t>
            </a:r>
          </a:p>
          <a:p>
            <a:r>
              <a:rPr lang="en-US" dirty="0" smtClean="0"/>
              <a:t>Choose </a:t>
            </a:r>
            <a:r>
              <a:rPr lang="en-US" dirty="0" err="1" smtClean="0"/>
              <a:t>scratchClient</a:t>
            </a:r>
            <a:endParaRPr lang="en-US" dirty="0" smtClean="0"/>
          </a:p>
          <a:p>
            <a:r>
              <a:rPr lang="en-US" dirty="0" smtClean="0"/>
              <a:t>Now the extra blocks of </a:t>
            </a:r>
            <a:r>
              <a:rPr lang="en-US" dirty="0" err="1" smtClean="0"/>
              <a:t>scratchClient</a:t>
            </a:r>
            <a:r>
              <a:rPr lang="en-US" dirty="0" smtClean="0"/>
              <a:t> get included. </a:t>
            </a:r>
          </a:p>
          <a:p>
            <a:r>
              <a:rPr lang="en-US" dirty="0" smtClean="0"/>
              <a:t>One block is added for each </a:t>
            </a:r>
            <a:br>
              <a:rPr lang="en-US" dirty="0" smtClean="0"/>
            </a:br>
            <a:r>
              <a:rPr lang="en-US" dirty="0" smtClean="0"/>
              <a:t>defined pin in the </a:t>
            </a:r>
            <a:r>
              <a:rPr lang="en-US" dirty="0" err="1" smtClean="0"/>
              <a:t>config</a:t>
            </a:r>
            <a:r>
              <a:rPr lang="en-US" dirty="0" smtClean="0"/>
              <a:t> file</a:t>
            </a:r>
          </a:p>
          <a:p>
            <a:r>
              <a:rPr lang="en-US" dirty="0" smtClean="0"/>
              <a:t>Wait 10 seconds and look whether the blue LED on the </a:t>
            </a:r>
            <a:r>
              <a:rPr lang="en-US" dirty="0" err="1" smtClean="0"/>
              <a:t>Arduino</a:t>
            </a:r>
            <a:r>
              <a:rPr lang="en-US" dirty="0" smtClean="0"/>
              <a:t> </a:t>
            </a:r>
            <a:r>
              <a:rPr lang="en-US" dirty="0" err="1" smtClean="0"/>
              <a:t>Nano</a:t>
            </a:r>
            <a:r>
              <a:rPr lang="en-US" dirty="0" smtClean="0"/>
              <a:t> blinks slowly instead of fast. If so, the connection is established.</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pic>
        <p:nvPicPr>
          <p:cNvPr id="2052" name="Picture 4" descr="Y:\PiAndMore10.5\Screenshots\2018-01-31__20-54-1517432076.jpg"/>
          <p:cNvPicPr>
            <a:picLocks noChangeAspect="1" noChangeArrowheads="1"/>
          </p:cNvPicPr>
          <p:nvPr/>
        </p:nvPicPr>
        <p:blipFill>
          <a:blip r:embed="rId4" cstate="print"/>
          <a:srcRect l="38679" r="25404" b="51651"/>
          <a:stretch>
            <a:fillRect/>
          </a:stretch>
        </p:blipFill>
        <p:spPr bwMode="auto">
          <a:xfrm>
            <a:off x="5292080" y="3003798"/>
            <a:ext cx="1585679" cy="1707654"/>
          </a:xfrm>
          <a:prstGeom prst="rect">
            <a:avLst/>
          </a:prstGeom>
          <a:noFill/>
        </p:spPr>
      </p:pic>
      <p:cxnSp>
        <p:nvCxnSpPr>
          <p:cNvPr id="9" name="Rechte verbindingslijn met pijl 8"/>
          <p:cNvCxnSpPr/>
          <p:nvPr/>
        </p:nvCxnSpPr>
        <p:spPr>
          <a:xfrm flipV="1">
            <a:off x="2987824" y="1059582"/>
            <a:ext cx="4536504"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419872" y="1419622"/>
            <a:ext cx="3600400"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a:off x="2987824" y="2139702"/>
            <a:ext cx="43924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995936" y="3075806"/>
            <a:ext cx="1800200" cy="12241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20000"/>
          </a:bodyPr>
          <a:lstStyle/>
          <a:p>
            <a:r>
              <a:rPr lang="en-US" dirty="0" smtClean="0"/>
              <a:t>Create this program in Scratch and 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PiAndMore10.5\Screenshots\2018-01-31__22-26-1517437569.jpg"/>
          <p:cNvPicPr>
            <a:picLocks noChangeAspect="1" noChangeArrowheads="1"/>
          </p:cNvPicPr>
          <p:nvPr/>
        </p:nvPicPr>
        <p:blipFill>
          <a:blip r:embed="rId3" cstate="print"/>
          <a:srcRect/>
          <a:stretch>
            <a:fillRect/>
          </a:stretch>
        </p:blipFill>
        <p:spPr bwMode="auto">
          <a:xfrm>
            <a:off x="5364088" y="1131590"/>
            <a:ext cx="2352675" cy="123825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2050" name="Picture 2" descr="Y:\PiAndMore10.5\Screenshots\2018-02-06__21-19-1517951997.jpg"/>
          <p:cNvPicPr>
            <a:picLocks noChangeAspect="1" noChangeArrowheads="1"/>
          </p:cNvPicPr>
          <p:nvPr/>
        </p:nvPicPr>
        <p:blipFill>
          <a:blip r:embed="rId2" cstate="print"/>
          <a:srcRect/>
          <a:stretch>
            <a:fillRect/>
          </a:stretch>
        </p:blipFill>
        <p:spPr bwMode="auto">
          <a:xfrm>
            <a:off x="94803" y="1419622"/>
            <a:ext cx="4885815" cy="3316164"/>
          </a:xfrm>
          <a:prstGeom prst="rect">
            <a:avLst/>
          </a:prstGeom>
          <a:noFill/>
          <a:ln w="3175">
            <a:solidFill>
              <a:schemeClr val="accent1"/>
            </a:solidFill>
          </a:ln>
        </p:spPr>
      </p:pic>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2627784"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555526"/>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643758"/>
            <a:ext cx="2105025" cy="1409700"/>
          </a:xfrm>
          <a:prstGeom prst="rect">
            <a:avLst/>
          </a:prstGeom>
          <a:noFill/>
        </p:spPr>
      </p:pic>
      <p:sp>
        <p:nvSpPr>
          <p:cNvPr id="7" name="Tekstvak 6"/>
          <p:cNvSpPr txBox="1"/>
          <p:nvPr/>
        </p:nvSpPr>
        <p:spPr>
          <a:xfrm>
            <a:off x="5508104" y="1995686"/>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011910"/>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75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current Scratch 2 anomalies on </a:t>
            </a:r>
            <a:r>
              <a:rPr lang="en-US" dirty="0" err="1" smtClean="0"/>
              <a:t>RPi</a:t>
            </a:r>
            <a:endParaRPr lang="en-US" dirty="0" smtClean="0"/>
          </a:p>
          <a:p>
            <a:pPr lvl="1"/>
            <a:r>
              <a:rPr lang="en-US" dirty="0" smtClean="0"/>
              <a:t>You should </a:t>
            </a:r>
            <a:r>
              <a:rPr lang="en-US" b="1" dirty="0" smtClean="0"/>
              <a:t>not</a:t>
            </a:r>
            <a:r>
              <a:rPr lang="en-US" dirty="0" smtClean="0"/>
              <a:t> use spaces in filenames (if you do, they will be removed)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 to the folder </a:t>
            </a:r>
            <a:br>
              <a:rPr lang="en-US" dirty="0" smtClean="0"/>
            </a:br>
            <a:r>
              <a:rPr lang="en-US" dirty="0" err="1" smtClean="0"/>
              <a:t>ScratchProgramsBackup</a:t>
            </a:r>
            <a:r>
              <a:rPr lang="en-US" dirty="0" smtClean="0"/>
              <a:t>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580112" y="3003798"/>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804248" y="3651870"/>
            <a:ext cx="1080120" cy="105918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https://github.com/hansdejongehv/Weekendschool-PiAndMore</a:t>
            </a:r>
            <a:endParaRPr lang="en-US" dirty="0" smtClean="0">
              <a:sym typeface="Wingdings" pitchFamily="2" charset="2"/>
            </a:endParaRP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piandmore</a:t>
            </a:r>
            <a:r>
              <a:rPr lang="en-US" i="1" dirty="0" smtClean="0">
                <a:sym typeface="Wingdings" pitchFamily="2" charset="2"/>
              </a:rPr>
              <a:t> </a:t>
            </a: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419621"/>
            <a:ext cx="8229600" cy="3175001"/>
          </a:xfrm>
        </p:spPr>
        <p:txBody>
          <a:bodyPr>
            <a:normAutofit fontScale="850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PiAndMoreConfig.scl 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Save the scratch file, and reopen it. Note, it may appear </a:t>
            </a:r>
            <a:br>
              <a:rPr lang="en-US" dirty="0" smtClean="0"/>
            </a:br>
            <a:r>
              <a:rPr lang="en-US" dirty="0" smtClean="0"/>
              <a:t>at another place then where it was.</a:t>
            </a:r>
          </a:p>
          <a:p>
            <a:r>
              <a:rPr lang="en-US" dirty="0" smtClean="0"/>
              <a:t>You will see the new block for </a:t>
            </a:r>
            <a:r>
              <a:rPr lang="en-US" dirty="0" err="1" smtClean="0"/>
              <a:t>BigGreenLed</a:t>
            </a:r>
            <a:r>
              <a:rPr lang="en-US" dirty="0" smtClean="0"/>
              <a:t> in the </a:t>
            </a:r>
            <a:br>
              <a:rPr lang="en-US" dirty="0" smtClean="0"/>
            </a:br>
            <a:r>
              <a:rPr lang="en-US" i="1" dirty="0" smtClean="0"/>
              <a:t>More Blocks </a:t>
            </a:r>
            <a:r>
              <a:rPr lang="en-US" dirty="0" smtClean="0"/>
              <a:t>section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5" name="Picture 2" descr="Y:\PiAndMore10.5\Screenshots\2018-02-05__20-17-1517861874.jpg"/>
          <p:cNvPicPr>
            <a:picLocks noChangeAspect="1" noChangeArrowheads="1"/>
          </p:cNvPicPr>
          <p:nvPr/>
        </p:nvPicPr>
        <p:blipFill>
          <a:blip r:embed="rId3" cstate="print"/>
          <a:srcRect l="38210" r="41775" b="19048"/>
          <a:stretch>
            <a:fillRect/>
          </a:stretch>
        </p:blipFill>
        <p:spPr bwMode="auto">
          <a:xfrm>
            <a:off x="7164288" y="3363838"/>
            <a:ext cx="1386802" cy="1224136"/>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level</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you can, if you want, copy the files from the desktop to your USB stick</a:t>
            </a:r>
          </a:p>
          <a:p>
            <a:pPr lvl="2"/>
            <a:r>
              <a:rPr lang="en-US" dirty="0" smtClean="0"/>
              <a:t>Unplug one of the mice to get a free USB connector</a:t>
            </a:r>
          </a:p>
          <a:p>
            <a:pPr lvl="1"/>
            <a:r>
              <a:rPr lang="en-US" dirty="0" smtClean="0"/>
              <a:t>Cleanup</a:t>
            </a:r>
          </a:p>
          <a:p>
            <a:pPr lvl="2"/>
            <a:r>
              <a:rPr lang="en-US" dirty="0" smtClean="0"/>
              <a:t>Please shutdown the Raspberry Pi</a:t>
            </a:r>
          </a:p>
          <a:p>
            <a:pPr lvl="2"/>
            <a:r>
              <a:rPr lang="en-US" dirty="0" smtClean="0"/>
              <a:t>Tear down the setup and put all components in the box</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smtClean="0"/>
              <a:t>PiAndMoreConfig.scl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dirty="0" err="1" smtClean="0"/>
              <a:t>PiAndMore</a:t>
            </a:r>
            <a:r>
              <a:rPr lang="en-US" dirty="0" smtClean="0"/>
              <a:t> </a:t>
            </a:r>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 </a:t>
            </a:r>
            <a:r>
              <a:rPr lang="en-US" dirty="0" err="1" smtClean="0"/>
              <a:t>aways</a:t>
            </a:r>
            <a:r>
              <a:rPr lang="en-US" dirty="0" smtClean="0"/>
              <a:t> of the beginners workshop</a:t>
            </a:r>
            <a:endParaRPr lang="nl-NL" dirty="0"/>
          </a:p>
        </p:txBody>
      </p:sp>
      <p:sp>
        <p:nvSpPr>
          <p:cNvPr id="3" name="Tijdelijke aanduiding voor inhoud 2"/>
          <p:cNvSpPr>
            <a:spLocks noGrp="1"/>
          </p:cNvSpPr>
          <p:nvPr>
            <p:ph sz="half" idx="1"/>
          </p:nvPr>
        </p:nvSpPr>
        <p:spPr>
          <a:xfrm>
            <a:off x="5868144" y="1275606"/>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a:t>
            </a:r>
          </a:p>
          <a:p>
            <a:pPr lvl="1"/>
            <a:r>
              <a:rPr lang="en-US" i="1" dirty="0" smtClean="0"/>
              <a:t>No Analog Out</a:t>
            </a:r>
          </a:p>
          <a:p>
            <a:pPr lvl="1"/>
            <a:r>
              <a:rPr lang="en-US" dirty="0" smtClean="0"/>
              <a:t>Pulse Width Modulation as alternative</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workshop</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1347614"/>
            <a:ext cx="5328592" cy="338437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Put a resistor in series with the middle contact of a potentiometer.</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off the device</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Leave the </a:t>
            </a:r>
            <a:r>
              <a:rPr lang="en-US" dirty="0" err="1" smtClean="0"/>
              <a:t>Arduino</a:t>
            </a:r>
            <a:r>
              <a:rPr lang="en-US" dirty="0" smtClean="0"/>
              <a:t>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61</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62</a:t>
            </a:fld>
            <a:endParaRPr lang="nl-NL"/>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65</a:t>
            </a:fld>
            <a:endParaRPr lang="nl-NL"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67</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18549</TotalTime>
  <Words>3550</Words>
  <Application>Microsoft Office PowerPoint</Application>
  <PresentationFormat>Diavoorstelling (16:9)</PresentationFormat>
  <Paragraphs>550</Paragraphs>
  <Slides>67</Slides>
  <Notes>56</Notes>
  <HiddenSlides>0</HiddenSlides>
  <MMClips>0</MMClips>
  <ScaleCrop>false</ScaleCrop>
  <HeadingPairs>
    <vt:vector size="4" baseType="variant">
      <vt:variant>
        <vt:lpstr>Thema</vt:lpstr>
      </vt:variant>
      <vt:variant>
        <vt:i4>1</vt:i4>
      </vt:variant>
      <vt:variant>
        <vt:lpstr>Diatitels</vt:lpstr>
      </vt:variant>
      <vt:variant>
        <vt:i4>67</vt:i4>
      </vt:variant>
    </vt:vector>
  </HeadingPairs>
  <TitlesOfParts>
    <vt:vector size="68" baseType="lpstr">
      <vt:lpstr>Office-thema</vt:lpstr>
      <vt:lpstr>Physical computing from Scratch using scratchClient – Beginners  Control servos, LEDs and more from Scratch using RPi, Arduino, scratchClient</vt:lpstr>
      <vt:lpstr>Part 1: Introduction</vt:lpstr>
      <vt:lpstr>When you look at this at home … </vt:lpstr>
      <vt:lpstr>Workshop organisation</vt:lpstr>
      <vt:lpstr>Objectives</vt:lpstr>
      <vt:lpstr>Non-objective</vt:lpstr>
      <vt:lpstr>Example of what can be created with Scratch and scratchClient</vt:lpstr>
      <vt:lpstr>Versions of Scratch</vt:lpstr>
      <vt:lpstr>Only a few rules today</vt:lpstr>
      <vt:lpstr>The setup</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(optional)</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Start Scratch 2 and get scratchClient blocks</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level</vt:lpstr>
      <vt:lpstr>Overview of next levels</vt:lpstr>
      <vt:lpstr>Part 10: Take your work home</vt:lpstr>
      <vt:lpstr>Do you want to take your work home?</vt:lpstr>
      <vt:lpstr>Part 11: Summary &amp; take aways</vt:lpstr>
      <vt:lpstr>Take aways of the beginners workshop</vt:lpstr>
      <vt:lpstr>Part 12: Clean up / teardown</vt:lpstr>
      <vt:lpstr>If your scratchClient day ends here …</vt:lpstr>
      <vt:lpstr>Appendix A When using Scratch 1.4</vt:lpstr>
      <vt:lpstr>The setup</vt:lpstr>
      <vt:lpstr>Defining the config file</vt:lpstr>
      <vt:lpstr>Create the Scratch program</vt:lpstr>
      <vt:lpstr>Program in Scratch 1.4</vt:lpstr>
      <vt:lpstr>Appendix B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560</cp:revision>
  <dcterms:created xsi:type="dcterms:W3CDTF">2016-12-25T05:55:15Z</dcterms:created>
  <dcterms:modified xsi:type="dcterms:W3CDTF">2018-02-18T21:31:26Z</dcterms:modified>
</cp:coreProperties>
</file>